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425C3F-331F-4134-8BBA-1084545D625D}">
  <a:tblStyle styleId="{E3425C3F-331F-4134-8BBA-1084545D625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5a08686e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5a08686e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I1ZkqSSMzBFqoJTdHKzWEz-ai9ufthjfKuOGRYaKZgM/edit?usp=sharing" TargetMode="External"/><Relationship Id="rId5" Type="http://schemas.openxmlformats.org/officeDocument/2006/relationships/hyperlink" Target="https://docs.google.com/presentation/d/14C7xAfzPGjEX-e4TFsXmRleQnUNHuwlibL1uP8lFFfk/edit?usp=sharing" TargetMode="External"/><Relationship Id="rId6" Type="http://schemas.openxmlformats.org/officeDocument/2006/relationships/hyperlink" Target="https://docs.google.com/presentation/d/1QSAgBIIr0RVIWlNbAvZCQ7c25XZNqBIOMuX1V4SeNKs/edit?usp=sharing" TargetMode="External"/><Relationship Id="rId7" Type="http://schemas.openxmlformats.org/officeDocument/2006/relationships/hyperlink" Target="https://www.youtube.com/watch?v=5FpPpn086eI" TargetMode="External"/><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TpLXxRpWl7H9TRJXuSfN-xYOjfYJxlorSA357DKmqNw/edit?usp=sharing"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Cb89kFyn3MHUBBQEArj3beAWQa6mfHLfpMy8RqEwZIc/edit?usp=sharing" TargetMode="External"/><Relationship Id="rId5" Type="http://schemas.openxmlformats.org/officeDocument/2006/relationships/hyperlink" Target="https://www.youtube.com/watch?v=ElVO7RWAxa4" TargetMode="External"/><Relationship Id="rId6" Type="http://schemas.openxmlformats.org/officeDocument/2006/relationships/hyperlink" Target="https://www.youtube.com/watch?v=M2XmJQ9FL5A" TargetMode="External"/><Relationship Id="rId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40088"/>
          <a:ext cx="3000000" cy="3000000"/>
        </p:xfrm>
        <a:graphic>
          <a:graphicData uri="http://schemas.openxmlformats.org/drawingml/2006/table">
            <a:tbl>
              <a:tblPr>
                <a:noFill/>
                <a:tableStyleId>{E3425C3F-331F-4134-8BBA-1084545D625D}</a:tableStyleId>
              </a:tblPr>
              <a:tblGrid>
                <a:gridCol w="1458775"/>
                <a:gridCol w="3684800"/>
                <a:gridCol w="3910450"/>
              </a:tblGrid>
              <a:tr h="3784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5: Impact on the Americans</a:t>
                      </a:r>
                      <a:endParaRPr b="1">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the arrival of Europeans in the Americas impact life for Indigenous societies?</a:t>
                      </a:r>
                      <a:endParaRPr sz="1300">
                        <a:solidFill>
                          <a:schemeClr val="dk1"/>
                        </a:solidFill>
                        <a:latin typeface="Inter"/>
                        <a:ea typeface="Inter"/>
                        <a:cs typeface="Inter"/>
                        <a:sym typeface="Inter"/>
                      </a:endParaRPr>
                    </a:p>
                  </a:txBody>
                  <a:tcPr marT="91425" marB="91425" marR="91425" marL="91425"/>
                </a:tc>
                <a:tc hMerge="1"/>
              </a:tr>
              <a:tr h="3639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7.10, 7.12, 7.13, 7.18</a:t>
                      </a:r>
                      <a:endParaRPr sz="1200">
                        <a:solidFill>
                          <a:schemeClr val="dk1"/>
                        </a:solidFill>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tc>
                <a:tc hMerge="1"/>
              </a:tr>
              <a:tr h="5240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Columbian Exchange</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Anticipatory Guide</a:t>
                      </a:r>
                      <a:endParaRPr sz="1200">
                        <a:latin typeface="Inter"/>
                        <a:ea typeface="Inter"/>
                        <a:cs typeface="Inter"/>
                        <a:sym typeface="Inter"/>
                      </a:endParaRPr>
                    </a:p>
                  </a:txBody>
                  <a:tcPr marT="91425" marB="91425" marR="91425" marL="91425"/>
                </a:tc>
                <a:tc hMerge="1"/>
              </a:tr>
              <a:tr h="1222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51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an introduction to the the skill of Causation and the Columbian Exchange using the </a:t>
                      </a:r>
                      <a:r>
                        <a:rPr lang="en" sz="1200" u="sng">
                          <a:solidFill>
                            <a:schemeClr val="hlink"/>
                          </a:solidFill>
                          <a:latin typeface="Inter"/>
                          <a:ea typeface="Inter"/>
                          <a:cs typeface="Inter"/>
                          <a:sym typeface="Inter"/>
                          <a:hlinkClick r:id="rId5"/>
                        </a:rPr>
                        <a:t>Impact on the Americas Presentation</a:t>
                      </a:r>
                      <a:r>
                        <a:rPr lang="en" sz="1200">
                          <a:solidFill>
                            <a:schemeClr val="dk1"/>
                          </a:solidFill>
                          <a:latin typeface="Inter"/>
                          <a:ea typeface="Inter"/>
                          <a:cs typeface="Inter"/>
                          <a:sym typeface="Inter"/>
                        </a:rPr>
                        <a:t>. The “What is Causation?” Guide on page one of the </a:t>
                      </a:r>
                      <a:r>
                        <a:rPr lang="en" sz="1200" u="sng">
                          <a:solidFill>
                            <a:schemeClr val="hlink"/>
                          </a:solidFill>
                          <a:latin typeface="Inter"/>
                          <a:ea typeface="Inter"/>
                          <a:cs typeface="Inter"/>
                          <a:sym typeface="Inter"/>
                          <a:hlinkClick r:id="rId6"/>
                        </a:rPr>
                        <a:t>Columbian Exchange Student Worksheet</a:t>
                      </a:r>
                      <a:r>
                        <a:rPr lang="en" sz="1200">
                          <a:solidFill>
                            <a:schemeClr val="dk1"/>
                          </a:solidFill>
                          <a:latin typeface="Inter"/>
                          <a:ea typeface="Inter"/>
                          <a:cs typeface="Inter"/>
                          <a:sym typeface="Inter"/>
                        </a:rPr>
                        <a:t>. Next, direct students to watch the video, follow along with the transcript, and answer questions found on page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Causation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Handout student worksheet and provide support as needed</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7"/>
                        </a:rPr>
                        <a:t>Show video,</a:t>
                      </a:r>
                      <a:r>
                        <a:rPr lang="en" sz="1200">
                          <a:latin typeface="Inter"/>
                          <a:ea typeface="Inter"/>
                          <a:cs typeface="Inter"/>
                          <a:sym typeface="Inter"/>
                        </a:rPr>
                        <a:t> </a:t>
                      </a:r>
                      <a:r>
                        <a:rPr lang="en" sz="1200">
                          <a:latin typeface="Inter"/>
                          <a:ea typeface="Inter"/>
                          <a:cs typeface="Inter"/>
                          <a:sym typeface="Inter"/>
                        </a:rPr>
                        <a:t>d</a:t>
                      </a:r>
                      <a:r>
                        <a:rPr lang="en" sz="1200">
                          <a:solidFill>
                            <a:srgbClr val="000000"/>
                          </a:solidFill>
                          <a:latin typeface="Inter"/>
                          <a:ea typeface="Inter"/>
                          <a:cs typeface="Inter"/>
                          <a:sym typeface="Inter"/>
                        </a:rPr>
                        <a:t>iscuss questions, and provide vocabulary support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“What is Causation?” Guide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answer comprehension questions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Ask questions and participate in informal discussion about the skill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40738"/>
          <a:ext cx="3000000" cy="3000000"/>
        </p:xfrm>
        <a:graphic>
          <a:graphicData uri="http://schemas.openxmlformats.org/drawingml/2006/table">
            <a:tbl>
              <a:tblPr>
                <a:noFill/>
                <a:tableStyleId>{E3425C3F-331F-4134-8BBA-1084545D625D}</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5: Impact on the Americans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a source analysis to evaluate the impact of the Columbian Exchange on the Americans. As a class, complete a THINKS worksheet on Source 1. Then, use that information to begin the </a:t>
                      </a:r>
                      <a:r>
                        <a:rPr lang="en" sz="1200">
                          <a:solidFill>
                            <a:schemeClr val="dk1"/>
                          </a:solidFill>
                          <a:latin typeface="Inter"/>
                          <a:ea typeface="Inter"/>
                          <a:cs typeface="Inter"/>
                          <a:sym typeface="Inter"/>
                        </a:rPr>
                        <a:t>Gallery Walk</a:t>
                      </a:r>
                      <a:r>
                        <a:rPr lang="en" sz="1200">
                          <a:solidFill>
                            <a:schemeClr val="dk1"/>
                          </a:solidFill>
                          <a:latin typeface="Inter"/>
                          <a:ea typeface="Inter"/>
                          <a:cs typeface="Inter"/>
                          <a:sym typeface="Inter"/>
                        </a:rPr>
                        <a:t>. Presentation </a:t>
                      </a:r>
                      <a:r>
                        <a:rPr lang="en" sz="1200">
                          <a:solidFill>
                            <a:schemeClr val="dk1"/>
                          </a:solidFill>
                          <a:latin typeface="Inter"/>
                          <a:ea typeface="Inter"/>
                          <a:cs typeface="Inter"/>
                          <a:sym typeface="Inter"/>
                        </a:rPr>
                        <a:t>slides</a:t>
                      </a:r>
                      <a:r>
                        <a:rPr lang="en" sz="1200">
                          <a:solidFill>
                            <a:schemeClr val="dk1"/>
                          </a:solidFill>
                          <a:latin typeface="Inter"/>
                          <a:ea typeface="Inter"/>
                          <a:cs typeface="Inter"/>
                          <a:sym typeface="Inter"/>
                        </a:rPr>
                        <a:t> 4-5 will help guide students through the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Columbian Exchange- Source 1 (page 3 of student </a:t>
                      </a:r>
                      <a:r>
                        <a:rPr lang="en" sz="1200">
                          <a:solidFill>
                            <a:schemeClr val="dk1"/>
                          </a:solidFill>
                          <a:latin typeface="Inter"/>
                          <a:ea typeface="Inter"/>
                          <a:cs typeface="Inter"/>
                          <a:sym typeface="Inter"/>
                        </a:rPr>
                        <a:t>worksheet</a:t>
                      </a:r>
                      <a:r>
                        <a:rPr lang="en" sz="1200">
                          <a:solidFill>
                            <a:schemeClr val="dk1"/>
                          </a:solidFill>
                          <a:latin typeface="Inter"/>
                          <a:ea typeface="Inter"/>
                          <a:cs typeface="Inter"/>
                          <a:sym typeface="Inter"/>
                        </a:rPr>
                        <a:t>) as a class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the THINKS questions (page 4)</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Around the classroom, place on desks or post on the wall </a:t>
                      </a:r>
                      <a:r>
                        <a:rPr lang="en" sz="1200" u="sng">
                          <a:solidFill>
                            <a:schemeClr val="hlink"/>
                          </a:solidFill>
                          <a:latin typeface="Inter"/>
                          <a:ea typeface="Inter"/>
                          <a:cs typeface="Inter"/>
                          <a:sym typeface="Inter"/>
                          <a:hlinkClick r:id="rId4"/>
                        </a:rPr>
                        <a:t>the sources for the gallery walk</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 and provide direction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and expectations for students using the slides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Source 1</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THINKS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group, move to each source around the classroom</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on the student worksheet (pages 5-6)</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a classroom discussion about their inferences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40738"/>
          <a:ext cx="3000000" cy="3000000"/>
        </p:xfrm>
        <a:graphic>
          <a:graphicData uri="http://schemas.openxmlformats.org/drawingml/2006/table">
            <a:tbl>
              <a:tblPr>
                <a:noFill/>
                <a:tableStyleId>{E3425C3F-331F-4134-8BBA-1084545D625D}</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5: Impact on the Americans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590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Both, one, or neither of the activities can be used based on time allotted for the class.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 Using the slides 6-8 from the presentation, guide students through a Four Corners activity.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If you had students complete the “Anticipatory Guide” for the “Do First,” have them return to it to review their initial opinions. In the final column, students should evaluate the statement again and write an explanation for their final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9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move toward the corner with the statement they agree with and discuss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find a partner from a different corner and discuss the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corner and discuss the questions with their like-minded peers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the questions with someone from a different corner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lesson with an application back to the skill of Causation by completing the </a:t>
                      </a:r>
                      <a:r>
                        <a:rPr lang="en" sz="1200" u="sng">
                          <a:solidFill>
                            <a:schemeClr val="hlink"/>
                          </a:solidFill>
                          <a:latin typeface="Inter"/>
                          <a:ea typeface="Inter"/>
                          <a:cs typeface="Inter"/>
                          <a:sym typeface="Inter"/>
                          <a:hlinkClick r:id="rId4"/>
                        </a:rPr>
                        <a:t>Causation Graphic Organizer</a:t>
                      </a:r>
                      <a:r>
                        <a:rPr lang="en" sz="1200">
                          <a:solidFill>
                            <a:schemeClr val="dk1"/>
                          </a:solidFill>
                          <a:latin typeface="Inter"/>
                          <a:ea typeface="Inter"/>
                          <a:cs typeface="Inter"/>
                          <a:sym typeface="Inter"/>
                        </a:rPr>
                        <a:t>. This can be done individually, with a partner, or in a small group.</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explain directions for </a:t>
                      </a:r>
                      <a:r>
                        <a:rPr lang="en" sz="1200">
                          <a:latin typeface="Inter"/>
                          <a:ea typeface="Inter"/>
                          <a:cs typeface="Inter"/>
                          <a:sym typeface="Inter"/>
                        </a:rPr>
                        <a:t>Causation </a:t>
                      </a:r>
                      <a:r>
                        <a:rPr lang="en" sz="1200">
                          <a:solidFill>
                            <a:srgbClr val="000000"/>
                          </a:solidFill>
                          <a:latin typeface="Inter"/>
                          <a:ea typeface="Inter"/>
                          <a:cs typeface="Inter"/>
                          <a:sym typeface="Inter"/>
                        </a:rPr>
                        <a:t>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Causation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49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RESOURCES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Gallery Walk Explained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Four Corners Explained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